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serrat Bold" charset="1" panose="00000800000000000000"/>
      <p:regular r:id="rId15"/>
    </p:embeddedFont>
    <p:embeddedFont>
      <p:font typeface="Montserrat Medium" charset="1" panose="00000600000000000000"/>
      <p:regular r:id="rId16"/>
    </p:embeddedFont>
    <p:embeddedFont>
      <p:font typeface="Montserrat" charset="1" panose="000005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2.sv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411815" y="6585624"/>
            <a:ext cx="12114058" cy="0"/>
          </a:xfrm>
          <a:prstGeom prst="line">
            <a:avLst/>
          </a:prstGeom>
          <a:ln cap="flat" w="66675">
            <a:solidFill>
              <a:srgbClr val="2254C5"/>
            </a:solidFill>
            <a:prstDash val="solid"/>
            <a:headEnd type="none" len="sm" w="sm"/>
            <a:tailEnd type="none" len="sm" w="sm"/>
          </a:ln>
        </p:spPr>
      </p:sp>
      <p:sp>
        <p:nvSpPr>
          <p:cNvPr name="Freeform 3" id="3"/>
          <p:cNvSpPr/>
          <p:nvPr/>
        </p:nvSpPr>
        <p:spPr>
          <a:xfrm flipH="false" flipV="false" rot="0">
            <a:off x="7595712" y="8765113"/>
            <a:ext cx="121007" cy="121007"/>
          </a:xfrm>
          <a:custGeom>
            <a:avLst/>
            <a:gdLst/>
            <a:ahLst/>
            <a:cxnLst/>
            <a:rect r="r" b="b" t="t" l="l"/>
            <a:pathLst>
              <a:path h="121007" w="121007">
                <a:moveTo>
                  <a:pt x="0" y="0"/>
                </a:moveTo>
                <a:lnTo>
                  <a:pt x="121007" y="0"/>
                </a:lnTo>
                <a:lnTo>
                  <a:pt x="121007" y="121007"/>
                </a:lnTo>
                <a:lnTo>
                  <a:pt x="0" y="1210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531006" y="3365879"/>
            <a:ext cx="13805499" cy="2751504"/>
          </a:xfrm>
          <a:prstGeom prst="rect">
            <a:avLst/>
          </a:prstGeom>
        </p:spPr>
        <p:txBody>
          <a:bodyPr anchor="t" rtlCol="false" tIns="0" lIns="0" bIns="0" rIns="0">
            <a:spAutoFit/>
          </a:bodyPr>
          <a:lstStyle/>
          <a:p>
            <a:pPr algn="l">
              <a:lnSpc>
                <a:spcPts val="11092"/>
              </a:lnSpc>
            </a:pPr>
            <a:r>
              <a:rPr lang="en-US" sz="7923" b="true">
                <a:solidFill>
                  <a:srgbClr val="2254C5"/>
                </a:solidFill>
                <a:latin typeface="Montserrat Bold"/>
                <a:ea typeface="Montserrat Bold"/>
                <a:cs typeface="Montserrat Bold"/>
                <a:sym typeface="Montserrat Bold"/>
              </a:rPr>
              <a:t>Data Science, </a:t>
            </a:r>
            <a:r>
              <a:rPr lang="en-US" b="true" sz="7923">
                <a:solidFill>
                  <a:srgbClr val="2254C5"/>
                </a:solidFill>
                <a:latin typeface="Montserrat Bold"/>
                <a:ea typeface="Montserrat Bold"/>
                <a:cs typeface="Montserrat Bold"/>
                <a:sym typeface="Montserrat Bold"/>
              </a:rPr>
              <a:t>AI &amp; ML Job Salary in 2025 Data Set</a:t>
            </a:r>
          </a:p>
        </p:txBody>
      </p:sp>
      <p:sp>
        <p:nvSpPr>
          <p:cNvPr name="TextBox 5" id="5"/>
          <p:cNvSpPr txBox="true"/>
          <p:nvPr/>
        </p:nvSpPr>
        <p:spPr>
          <a:xfrm rot="0">
            <a:off x="1468039" y="656975"/>
            <a:ext cx="1419633" cy="272261"/>
          </a:xfrm>
          <a:prstGeom prst="rect">
            <a:avLst/>
          </a:prstGeom>
        </p:spPr>
        <p:txBody>
          <a:bodyPr anchor="t" rtlCol="false" tIns="0" lIns="0" bIns="0" rIns="0">
            <a:spAutoFit/>
          </a:bodyPr>
          <a:lstStyle/>
          <a:p>
            <a:pPr algn="l">
              <a:lnSpc>
                <a:spcPts val="2318"/>
              </a:lnSpc>
            </a:pPr>
            <a:r>
              <a:rPr lang="en-US" sz="1656" b="true">
                <a:solidFill>
                  <a:srgbClr val="2254C5"/>
                </a:solidFill>
                <a:latin typeface="Montserrat Bold"/>
                <a:ea typeface="Montserrat Bold"/>
                <a:cs typeface="Montserrat Bold"/>
                <a:sym typeface="Montserrat Bold"/>
              </a:rPr>
              <a:t>dibimbing id</a:t>
            </a:r>
          </a:p>
        </p:txBody>
      </p:sp>
      <p:sp>
        <p:nvSpPr>
          <p:cNvPr name="TextBox 6" id="6"/>
          <p:cNvSpPr txBox="true"/>
          <p:nvPr/>
        </p:nvSpPr>
        <p:spPr>
          <a:xfrm rot="0">
            <a:off x="5193724" y="656975"/>
            <a:ext cx="1858260" cy="272261"/>
          </a:xfrm>
          <a:prstGeom prst="rect">
            <a:avLst/>
          </a:prstGeom>
        </p:spPr>
        <p:txBody>
          <a:bodyPr anchor="t" rtlCol="false" tIns="0" lIns="0" bIns="0" rIns="0">
            <a:spAutoFit/>
          </a:bodyPr>
          <a:lstStyle/>
          <a:p>
            <a:pPr algn="l">
              <a:lnSpc>
                <a:spcPts val="2318"/>
              </a:lnSpc>
            </a:pPr>
            <a:r>
              <a:rPr lang="en-US" sz="1656" b="true">
                <a:solidFill>
                  <a:srgbClr val="2254C5"/>
                </a:solidFill>
                <a:latin typeface="Montserrat Medium"/>
                <a:ea typeface="Montserrat Medium"/>
                <a:cs typeface="Montserrat Medium"/>
                <a:sym typeface="Montserrat Medium"/>
              </a:rPr>
              <a:t>2025</a:t>
            </a:r>
          </a:p>
        </p:txBody>
      </p:sp>
      <p:sp>
        <p:nvSpPr>
          <p:cNvPr name="TextBox 7" id="7"/>
          <p:cNvSpPr txBox="true"/>
          <p:nvPr/>
        </p:nvSpPr>
        <p:spPr>
          <a:xfrm rot="0">
            <a:off x="1590602" y="2693140"/>
            <a:ext cx="8421110" cy="671874"/>
          </a:xfrm>
          <a:prstGeom prst="rect">
            <a:avLst/>
          </a:prstGeom>
        </p:spPr>
        <p:txBody>
          <a:bodyPr anchor="t" rtlCol="false" tIns="0" lIns="0" bIns="0" rIns="0">
            <a:spAutoFit/>
          </a:bodyPr>
          <a:lstStyle/>
          <a:p>
            <a:pPr algn="l">
              <a:lnSpc>
                <a:spcPts val="5492"/>
              </a:lnSpc>
            </a:pPr>
            <a:r>
              <a:rPr lang="en-US" sz="3923">
                <a:solidFill>
                  <a:srgbClr val="2254C5"/>
                </a:solidFill>
                <a:latin typeface="Montserrat"/>
                <a:ea typeface="Montserrat"/>
                <a:cs typeface="Montserrat"/>
                <a:sym typeface="Montserrat"/>
              </a:rPr>
              <a:t>Exploratory Data Analisis (EDA)</a:t>
            </a:r>
          </a:p>
        </p:txBody>
      </p:sp>
      <p:sp>
        <p:nvSpPr>
          <p:cNvPr name="TextBox 8" id="8"/>
          <p:cNvSpPr txBox="true"/>
          <p:nvPr/>
        </p:nvSpPr>
        <p:spPr>
          <a:xfrm rot="0">
            <a:off x="1872522" y="6757074"/>
            <a:ext cx="3668008" cy="430377"/>
          </a:xfrm>
          <a:prstGeom prst="rect">
            <a:avLst/>
          </a:prstGeom>
        </p:spPr>
        <p:txBody>
          <a:bodyPr anchor="t" rtlCol="false" tIns="0" lIns="0" bIns="0" rIns="0">
            <a:spAutoFit/>
          </a:bodyPr>
          <a:lstStyle/>
          <a:p>
            <a:pPr algn="l">
              <a:lnSpc>
                <a:spcPts val="3578"/>
              </a:lnSpc>
            </a:pPr>
            <a:r>
              <a:rPr lang="en-US" sz="2556">
                <a:solidFill>
                  <a:srgbClr val="2254C5"/>
                </a:solidFill>
                <a:latin typeface="Montserrat"/>
                <a:ea typeface="Montserrat"/>
                <a:cs typeface="Montserrat"/>
                <a:sym typeface="Montserrat"/>
              </a:rPr>
              <a:t>Deanova Cella Fadila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850061" y="793106"/>
            <a:ext cx="6437939" cy="0"/>
          </a:xfrm>
          <a:prstGeom prst="line">
            <a:avLst/>
          </a:prstGeom>
          <a:ln cap="flat" w="28575">
            <a:solidFill>
              <a:srgbClr val="2254C5"/>
            </a:solidFill>
            <a:prstDash val="solid"/>
            <a:headEnd type="none" len="sm" w="sm"/>
            <a:tailEnd type="none" len="sm" w="sm"/>
          </a:ln>
        </p:spPr>
      </p:sp>
      <p:grpSp>
        <p:nvGrpSpPr>
          <p:cNvPr name="Group 3" id="3"/>
          <p:cNvGrpSpPr/>
          <p:nvPr/>
        </p:nvGrpSpPr>
        <p:grpSpPr>
          <a:xfrm rot="0">
            <a:off x="1465712" y="2254413"/>
            <a:ext cx="6263321" cy="8032587"/>
            <a:chOff x="0" y="0"/>
            <a:chExt cx="970352" cy="1244458"/>
          </a:xfrm>
        </p:grpSpPr>
        <p:sp>
          <p:nvSpPr>
            <p:cNvPr name="Freeform 4" id="4"/>
            <p:cNvSpPr/>
            <p:nvPr/>
          </p:nvSpPr>
          <p:spPr>
            <a:xfrm flipH="false" flipV="false" rot="0">
              <a:off x="0" y="0"/>
              <a:ext cx="970352" cy="1244458"/>
            </a:xfrm>
            <a:custGeom>
              <a:avLst/>
              <a:gdLst/>
              <a:ahLst/>
              <a:cxnLst/>
              <a:rect r="r" b="b" t="t" l="l"/>
              <a:pathLst>
                <a:path h="1244458" w="970352">
                  <a:moveTo>
                    <a:pt x="0" y="0"/>
                  </a:moveTo>
                  <a:lnTo>
                    <a:pt x="970352" y="0"/>
                  </a:lnTo>
                  <a:lnTo>
                    <a:pt x="970352" y="1244458"/>
                  </a:lnTo>
                  <a:lnTo>
                    <a:pt x="0" y="1244458"/>
                  </a:lnTo>
                  <a:close/>
                </a:path>
              </a:pathLst>
            </a:custGeom>
            <a:blipFill>
              <a:blip r:embed="rId2"/>
              <a:stretch>
                <a:fillRect l="-46065" t="0" r="-46065" b="0"/>
              </a:stretch>
            </a:blipFill>
          </p:spPr>
        </p:sp>
      </p:grpSp>
      <p:sp>
        <p:nvSpPr>
          <p:cNvPr name="TextBox 5" id="5"/>
          <p:cNvSpPr txBox="true"/>
          <p:nvPr/>
        </p:nvSpPr>
        <p:spPr>
          <a:xfrm rot="0">
            <a:off x="8845934" y="5105400"/>
            <a:ext cx="8661955" cy="1643597"/>
          </a:xfrm>
          <a:prstGeom prst="rect">
            <a:avLst/>
          </a:prstGeom>
        </p:spPr>
        <p:txBody>
          <a:bodyPr anchor="t" rtlCol="false" tIns="0" lIns="0" bIns="0" rIns="0">
            <a:spAutoFit/>
          </a:bodyPr>
          <a:lstStyle/>
          <a:p>
            <a:pPr algn="l">
              <a:lnSpc>
                <a:spcPts val="2664"/>
              </a:lnSpc>
            </a:pPr>
            <a:r>
              <a:rPr lang="en-US" sz="1903">
                <a:solidFill>
                  <a:srgbClr val="2254C5"/>
                </a:solidFill>
                <a:latin typeface="Montserrat"/>
                <a:ea typeface="Montserrat"/>
                <a:cs typeface="Montserrat"/>
                <a:sym typeface="Montserrat"/>
              </a:rPr>
              <a:t>Da</a:t>
            </a:r>
            <a:r>
              <a:rPr lang="en-US" sz="1903">
                <a:solidFill>
                  <a:srgbClr val="2254C5"/>
                </a:solidFill>
                <a:latin typeface="Montserrat"/>
                <a:ea typeface="Montserrat"/>
                <a:cs typeface="Montserrat"/>
                <a:sym typeface="Montserrat"/>
              </a:rPr>
              <a:t>ta Science, AI, and Machine Learn</a:t>
            </a:r>
            <a:r>
              <a:rPr lang="en-US" sz="1903">
                <a:solidFill>
                  <a:srgbClr val="2254C5"/>
                </a:solidFill>
                <a:latin typeface="Montserrat"/>
                <a:ea typeface="Montserrat"/>
                <a:cs typeface="Montserrat"/>
                <a:sym typeface="Montserrat"/>
              </a:rPr>
              <a:t>ing careers are becoming increasingly popular in today’s digital age. Many are interested in entering the field, but clear information about how salaries grow with experience is still limited. This analysis offers insight into 2025 salary trends to help the public understand career potential in this field.</a:t>
            </a:r>
          </a:p>
        </p:txBody>
      </p:sp>
      <p:sp>
        <p:nvSpPr>
          <p:cNvPr name="TextBox 6" id="6"/>
          <p:cNvSpPr txBox="true"/>
          <p:nvPr/>
        </p:nvSpPr>
        <p:spPr>
          <a:xfrm rot="0">
            <a:off x="8845934" y="2282988"/>
            <a:ext cx="8413366" cy="1397612"/>
          </a:xfrm>
          <a:prstGeom prst="rect">
            <a:avLst/>
          </a:prstGeom>
        </p:spPr>
        <p:txBody>
          <a:bodyPr anchor="t" rtlCol="false" tIns="0" lIns="0" bIns="0" rIns="0">
            <a:spAutoFit/>
          </a:bodyPr>
          <a:lstStyle/>
          <a:p>
            <a:pPr algn="l">
              <a:lnSpc>
                <a:spcPts val="10951"/>
              </a:lnSpc>
            </a:pPr>
            <a:r>
              <a:rPr lang="en-US" sz="9360" b="true">
                <a:solidFill>
                  <a:srgbClr val="2254C5"/>
                </a:solidFill>
                <a:latin typeface="Montserrat Bold"/>
                <a:ea typeface="Montserrat Bold"/>
                <a:cs typeface="Montserrat Bold"/>
                <a:sym typeface="Montserrat Bold"/>
              </a:rPr>
              <a:t>Background</a:t>
            </a:r>
          </a:p>
        </p:txBody>
      </p:sp>
      <p:sp>
        <p:nvSpPr>
          <p:cNvPr name="TextBox 7" id="7"/>
          <p:cNvSpPr txBox="true"/>
          <p:nvPr/>
        </p:nvSpPr>
        <p:spPr>
          <a:xfrm rot="0">
            <a:off x="8845934" y="8607010"/>
            <a:ext cx="8661955" cy="651290"/>
          </a:xfrm>
          <a:prstGeom prst="rect">
            <a:avLst/>
          </a:prstGeom>
        </p:spPr>
        <p:txBody>
          <a:bodyPr anchor="t" rtlCol="false" tIns="0" lIns="0" bIns="0" rIns="0">
            <a:spAutoFit/>
          </a:bodyPr>
          <a:lstStyle/>
          <a:p>
            <a:pPr algn="l">
              <a:lnSpc>
                <a:spcPts val="2664"/>
              </a:lnSpc>
            </a:pPr>
            <a:r>
              <a:rPr lang="en-US" sz="1903">
                <a:solidFill>
                  <a:srgbClr val="2254C5"/>
                </a:solidFill>
                <a:latin typeface="Montserrat"/>
                <a:ea typeface="Montserrat"/>
                <a:cs typeface="Montserrat"/>
                <a:sym typeface="Montserrat"/>
              </a:rPr>
              <a:t>Source: https://www.kaggle.com/datasets/adilshamim8/salaries-for-data-science-jobs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a:off x="-970252" y="9719678"/>
            <a:ext cx="20335605" cy="0"/>
          </a:xfrm>
          <a:prstGeom prst="line">
            <a:avLst/>
          </a:prstGeom>
          <a:ln cap="flat" w="28575">
            <a:solidFill>
              <a:srgbClr val="FFFFFF"/>
            </a:solidFill>
            <a:prstDash val="solid"/>
            <a:headEnd type="none" len="sm" w="sm"/>
            <a:tailEnd type="none" len="sm" w="sm"/>
          </a:ln>
        </p:spPr>
      </p:sp>
      <p:sp>
        <p:nvSpPr>
          <p:cNvPr name="Freeform 3" id="3"/>
          <p:cNvSpPr/>
          <p:nvPr/>
        </p:nvSpPr>
        <p:spPr>
          <a:xfrm flipH="false" flipV="false" rot="0">
            <a:off x="11850061" y="1905707"/>
            <a:ext cx="5409239" cy="6613004"/>
          </a:xfrm>
          <a:custGeom>
            <a:avLst/>
            <a:gdLst/>
            <a:ahLst/>
            <a:cxnLst/>
            <a:rect r="r" b="b" t="t" l="l"/>
            <a:pathLst>
              <a:path h="6613004" w="5409239">
                <a:moveTo>
                  <a:pt x="0" y="0"/>
                </a:moveTo>
                <a:lnTo>
                  <a:pt x="5409239" y="0"/>
                </a:lnTo>
                <a:lnTo>
                  <a:pt x="5409239" y="6613003"/>
                </a:lnTo>
                <a:lnTo>
                  <a:pt x="0" y="6613003"/>
                </a:lnTo>
                <a:lnTo>
                  <a:pt x="0" y="0"/>
                </a:lnTo>
                <a:close/>
              </a:path>
            </a:pathLst>
          </a:custGeom>
          <a:blipFill>
            <a:blip r:embed="rId2"/>
            <a:stretch>
              <a:fillRect l="-92794" t="0" r="-93972" b="-55400"/>
            </a:stretch>
          </a:blipFill>
        </p:spPr>
      </p:sp>
      <p:sp>
        <p:nvSpPr>
          <p:cNvPr name="AutoShape 4" id="4"/>
          <p:cNvSpPr/>
          <p:nvPr/>
        </p:nvSpPr>
        <p:spPr>
          <a:xfrm flipV="true">
            <a:off x="11850061" y="793106"/>
            <a:ext cx="6976926" cy="0"/>
          </a:xfrm>
          <a:prstGeom prst="line">
            <a:avLst/>
          </a:prstGeom>
          <a:ln cap="flat" w="28575">
            <a:solidFill>
              <a:srgbClr val="FFFFFF"/>
            </a:solidFill>
            <a:prstDash val="solid"/>
            <a:headEnd type="none" len="sm" w="sm"/>
            <a:tailEnd type="none" len="sm" w="sm"/>
          </a:ln>
        </p:spPr>
      </p:sp>
      <p:grpSp>
        <p:nvGrpSpPr>
          <p:cNvPr name="Group 5" id="5"/>
          <p:cNvGrpSpPr/>
          <p:nvPr/>
        </p:nvGrpSpPr>
        <p:grpSpPr>
          <a:xfrm rot="0">
            <a:off x="11850061" y="1905707"/>
            <a:ext cx="5409239" cy="6613004"/>
            <a:chOff x="0" y="0"/>
            <a:chExt cx="838033" cy="1024527"/>
          </a:xfrm>
        </p:grpSpPr>
        <p:sp>
          <p:nvSpPr>
            <p:cNvPr name="Freeform 6" id="6"/>
            <p:cNvSpPr/>
            <p:nvPr/>
          </p:nvSpPr>
          <p:spPr>
            <a:xfrm flipH="false" flipV="false" rot="0">
              <a:off x="0" y="0"/>
              <a:ext cx="838033" cy="1024527"/>
            </a:xfrm>
            <a:custGeom>
              <a:avLst/>
              <a:gdLst/>
              <a:ahLst/>
              <a:cxnLst/>
              <a:rect r="r" b="b" t="t" l="l"/>
              <a:pathLst>
                <a:path h="1024527" w="838033">
                  <a:moveTo>
                    <a:pt x="0" y="0"/>
                  </a:moveTo>
                  <a:lnTo>
                    <a:pt x="838033" y="0"/>
                  </a:lnTo>
                  <a:lnTo>
                    <a:pt x="838033" y="1024527"/>
                  </a:lnTo>
                  <a:lnTo>
                    <a:pt x="0" y="1024527"/>
                  </a:lnTo>
                  <a:close/>
                </a:path>
              </a:pathLst>
            </a:custGeom>
            <a:blipFill>
              <a:blip r:embed="rId3"/>
              <a:stretch>
                <a:fillRect l="-42267" t="0" r="-42267" b="0"/>
              </a:stretch>
            </a:blipFill>
          </p:spPr>
        </p:sp>
      </p:grpSp>
      <p:sp>
        <p:nvSpPr>
          <p:cNvPr name="TextBox 7" id="7"/>
          <p:cNvSpPr txBox="true"/>
          <p:nvPr/>
        </p:nvSpPr>
        <p:spPr>
          <a:xfrm rot="0">
            <a:off x="1371235" y="1568265"/>
            <a:ext cx="9226181" cy="1666130"/>
          </a:xfrm>
          <a:prstGeom prst="rect">
            <a:avLst/>
          </a:prstGeom>
        </p:spPr>
        <p:txBody>
          <a:bodyPr anchor="t" rtlCol="false" tIns="0" lIns="0" bIns="0" rIns="0">
            <a:spAutoFit/>
          </a:bodyPr>
          <a:lstStyle/>
          <a:p>
            <a:pPr algn="l">
              <a:lnSpc>
                <a:spcPts val="13691"/>
              </a:lnSpc>
            </a:pPr>
            <a:r>
              <a:rPr lang="en-US" sz="9779" b="true">
                <a:solidFill>
                  <a:srgbClr val="FFFFFF"/>
                </a:solidFill>
                <a:latin typeface="Montserrat Bold"/>
                <a:ea typeface="Montserrat Bold"/>
                <a:cs typeface="Montserrat Bold"/>
                <a:sym typeface="Montserrat Bold"/>
              </a:rPr>
              <a:t>Project Goals</a:t>
            </a:r>
          </a:p>
        </p:txBody>
      </p:sp>
      <p:sp>
        <p:nvSpPr>
          <p:cNvPr name="TextBox 8" id="8"/>
          <p:cNvSpPr txBox="true"/>
          <p:nvPr/>
        </p:nvSpPr>
        <p:spPr>
          <a:xfrm rot="0">
            <a:off x="1028700" y="5165971"/>
            <a:ext cx="9568716" cy="2569743"/>
          </a:xfrm>
          <a:prstGeom prst="rect">
            <a:avLst/>
          </a:prstGeom>
        </p:spPr>
        <p:txBody>
          <a:bodyPr anchor="t" rtlCol="false" tIns="0" lIns="0" bIns="0" rIns="0">
            <a:spAutoFit/>
          </a:bodyPr>
          <a:lstStyle/>
          <a:p>
            <a:pPr algn="l" marL="450224" indent="-225112" lvl="1">
              <a:lnSpc>
                <a:spcPts val="2919"/>
              </a:lnSpc>
              <a:spcBef>
                <a:spcPct val="0"/>
              </a:spcBef>
              <a:buFont typeface="Arial"/>
              <a:buChar char="•"/>
            </a:pPr>
            <a:r>
              <a:rPr lang="en-US" sz="2085">
                <a:solidFill>
                  <a:srgbClr val="FFFFFF"/>
                </a:solidFill>
                <a:latin typeface="Montserrat"/>
                <a:ea typeface="Montserrat"/>
                <a:cs typeface="Montserrat"/>
                <a:sym typeface="Montserrat"/>
              </a:rPr>
              <a:t>Analyze salary trends in Data Science, AI, and ML based on experience level.</a:t>
            </a:r>
          </a:p>
          <a:p>
            <a:pPr algn="l" marL="450224" indent="-225112" lvl="1">
              <a:lnSpc>
                <a:spcPts val="2919"/>
              </a:lnSpc>
              <a:spcBef>
                <a:spcPct val="0"/>
              </a:spcBef>
              <a:buFont typeface="Arial"/>
              <a:buChar char="•"/>
            </a:pPr>
            <a:r>
              <a:rPr lang="en-US" sz="2085">
                <a:solidFill>
                  <a:srgbClr val="FFFFFF"/>
                </a:solidFill>
                <a:latin typeface="Montserrat"/>
                <a:ea typeface="Montserrat"/>
                <a:cs typeface="Montserrat"/>
                <a:sym typeface="Montserrat"/>
              </a:rPr>
              <a:t>Provide clear data visualizations for a general audience.</a:t>
            </a:r>
          </a:p>
          <a:p>
            <a:pPr algn="l" marL="450224" indent="-225112" lvl="1">
              <a:lnSpc>
                <a:spcPts val="2919"/>
              </a:lnSpc>
              <a:spcBef>
                <a:spcPct val="0"/>
              </a:spcBef>
              <a:buFont typeface="Arial"/>
              <a:buChar char="•"/>
            </a:pPr>
            <a:r>
              <a:rPr lang="en-US" sz="2085">
                <a:solidFill>
                  <a:srgbClr val="FFFFFF"/>
                </a:solidFill>
                <a:latin typeface="Montserrat"/>
                <a:ea typeface="Montserrat"/>
                <a:cs typeface="Montserrat"/>
                <a:sym typeface="Montserrat"/>
              </a:rPr>
              <a:t>Help aspiring professionals understand income potential in the field.</a:t>
            </a:r>
          </a:p>
          <a:p>
            <a:pPr algn="l" marL="450224" indent="-225112" lvl="1">
              <a:lnSpc>
                <a:spcPts val="2919"/>
              </a:lnSpc>
              <a:spcBef>
                <a:spcPct val="0"/>
              </a:spcBef>
              <a:buFont typeface="Arial"/>
              <a:buChar char="•"/>
            </a:pPr>
            <a:r>
              <a:rPr lang="en-US" sz="2085">
                <a:solidFill>
                  <a:srgbClr val="FFFFFF"/>
                </a:solidFill>
                <a:latin typeface="Montserrat"/>
                <a:ea typeface="Montserrat"/>
                <a:cs typeface="Montserrat"/>
                <a:sym typeface="Montserrat"/>
              </a:rPr>
              <a:t>Promote data-driven understanding in choosing and planning a digital-era career path.</a:t>
            </a:r>
          </a:p>
          <a:p>
            <a:pPr algn="l">
              <a:lnSpc>
                <a:spcPts val="291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4145" y="9719678"/>
            <a:ext cx="20443391" cy="0"/>
          </a:xfrm>
          <a:prstGeom prst="line">
            <a:avLst/>
          </a:prstGeom>
          <a:ln cap="flat" w="28575">
            <a:solidFill>
              <a:srgbClr val="2254C5"/>
            </a:solidFill>
            <a:prstDash val="solid"/>
            <a:headEnd type="none" len="sm" w="sm"/>
            <a:tailEnd type="none" len="sm" w="sm"/>
          </a:ln>
        </p:spPr>
      </p:sp>
      <p:sp>
        <p:nvSpPr>
          <p:cNvPr name="AutoShape 3" id="3"/>
          <p:cNvSpPr/>
          <p:nvPr/>
        </p:nvSpPr>
        <p:spPr>
          <a:xfrm flipV="true">
            <a:off x="11850061" y="793106"/>
            <a:ext cx="6923190" cy="0"/>
          </a:xfrm>
          <a:prstGeom prst="line">
            <a:avLst/>
          </a:prstGeom>
          <a:ln cap="flat" w="28575">
            <a:solidFill>
              <a:srgbClr val="2254C5"/>
            </a:solidFill>
            <a:prstDash val="solid"/>
            <a:headEnd type="none" len="sm" w="sm"/>
            <a:tailEnd type="none" len="sm" w="sm"/>
          </a:ln>
        </p:spPr>
      </p:sp>
      <p:sp>
        <p:nvSpPr>
          <p:cNvPr name="Freeform 4" id="4"/>
          <p:cNvSpPr/>
          <p:nvPr/>
        </p:nvSpPr>
        <p:spPr>
          <a:xfrm flipH="false" flipV="false" rot="0">
            <a:off x="6382738" y="3963818"/>
            <a:ext cx="11533398" cy="4547454"/>
          </a:xfrm>
          <a:custGeom>
            <a:avLst/>
            <a:gdLst/>
            <a:ahLst/>
            <a:cxnLst/>
            <a:rect r="r" b="b" t="t" l="l"/>
            <a:pathLst>
              <a:path h="4547454" w="11533398">
                <a:moveTo>
                  <a:pt x="0" y="0"/>
                </a:moveTo>
                <a:lnTo>
                  <a:pt x="11533398" y="0"/>
                </a:lnTo>
                <a:lnTo>
                  <a:pt x="11533398" y="4547454"/>
                </a:lnTo>
                <a:lnTo>
                  <a:pt x="0" y="4547454"/>
                </a:lnTo>
                <a:lnTo>
                  <a:pt x="0" y="0"/>
                </a:lnTo>
                <a:close/>
              </a:path>
            </a:pathLst>
          </a:custGeom>
          <a:blipFill>
            <a:blip r:embed="rId2"/>
            <a:stretch>
              <a:fillRect l="0" t="0" r="0" b="0"/>
            </a:stretch>
          </a:blipFill>
        </p:spPr>
      </p:sp>
      <p:sp>
        <p:nvSpPr>
          <p:cNvPr name="Freeform 5" id="5"/>
          <p:cNvSpPr/>
          <p:nvPr/>
        </p:nvSpPr>
        <p:spPr>
          <a:xfrm flipH="false" flipV="false" rot="0">
            <a:off x="425957" y="3935243"/>
            <a:ext cx="5621937" cy="4647598"/>
          </a:xfrm>
          <a:custGeom>
            <a:avLst/>
            <a:gdLst/>
            <a:ahLst/>
            <a:cxnLst/>
            <a:rect r="r" b="b" t="t" l="l"/>
            <a:pathLst>
              <a:path h="4647598" w="5621937">
                <a:moveTo>
                  <a:pt x="0" y="0"/>
                </a:moveTo>
                <a:lnTo>
                  <a:pt x="5621937" y="0"/>
                </a:lnTo>
                <a:lnTo>
                  <a:pt x="5621937" y="4647598"/>
                </a:lnTo>
                <a:lnTo>
                  <a:pt x="0" y="4647598"/>
                </a:lnTo>
                <a:lnTo>
                  <a:pt x="0" y="0"/>
                </a:lnTo>
                <a:close/>
              </a:path>
            </a:pathLst>
          </a:custGeom>
          <a:blipFill>
            <a:blip r:embed="rId3"/>
            <a:stretch>
              <a:fillRect l="0" t="0" r="0" b="0"/>
            </a:stretch>
          </a:blipFill>
        </p:spPr>
      </p:sp>
      <p:sp>
        <p:nvSpPr>
          <p:cNvPr name="TextBox 6" id="6"/>
          <p:cNvSpPr txBox="true"/>
          <p:nvPr/>
        </p:nvSpPr>
        <p:spPr>
          <a:xfrm rot="0">
            <a:off x="1468039" y="1570539"/>
            <a:ext cx="12333865" cy="1676858"/>
          </a:xfrm>
          <a:prstGeom prst="rect">
            <a:avLst/>
          </a:prstGeom>
        </p:spPr>
        <p:txBody>
          <a:bodyPr anchor="t" rtlCol="false" tIns="0" lIns="0" bIns="0" rIns="0">
            <a:spAutoFit/>
          </a:bodyPr>
          <a:lstStyle/>
          <a:p>
            <a:pPr algn="l">
              <a:lnSpc>
                <a:spcPts val="13701"/>
              </a:lnSpc>
            </a:pPr>
            <a:r>
              <a:rPr lang="en-US" sz="9786" b="true">
                <a:solidFill>
                  <a:srgbClr val="2254C5"/>
                </a:solidFill>
                <a:latin typeface="Montserrat Bold"/>
                <a:ea typeface="Montserrat Bold"/>
                <a:cs typeface="Montserrat Bold"/>
                <a:sym typeface="Montserrat Bold"/>
              </a:rPr>
              <a:t>Data Set Overview</a:t>
            </a:r>
          </a:p>
        </p:txBody>
      </p:sp>
      <p:sp>
        <p:nvSpPr>
          <p:cNvPr name="TextBox 7" id="7"/>
          <p:cNvSpPr txBox="true"/>
          <p:nvPr/>
        </p:nvSpPr>
        <p:spPr>
          <a:xfrm rot="0">
            <a:off x="7230474" y="8634753"/>
            <a:ext cx="3827051" cy="807551"/>
          </a:xfrm>
          <a:prstGeom prst="rect">
            <a:avLst/>
          </a:prstGeom>
        </p:spPr>
        <p:txBody>
          <a:bodyPr anchor="t" rtlCol="false" tIns="0" lIns="0" bIns="0" rIns="0">
            <a:spAutoFit/>
          </a:bodyPr>
          <a:lstStyle/>
          <a:p>
            <a:pPr algn="l">
              <a:lnSpc>
                <a:spcPts val="3264"/>
              </a:lnSpc>
            </a:pPr>
            <a:r>
              <a:rPr lang="en-US" sz="2331">
                <a:solidFill>
                  <a:srgbClr val="2254C5"/>
                </a:solidFill>
                <a:latin typeface="Montserrat"/>
                <a:ea typeface="Montserrat"/>
                <a:cs typeface="Montserrat"/>
                <a:sym typeface="Montserrat"/>
              </a:rPr>
              <a:t>This dataset contains 69860 rows × 11 columns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a:off x="-1024145" y="9719678"/>
            <a:ext cx="20443391" cy="0"/>
          </a:xfrm>
          <a:prstGeom prst="line">
            <a:avLst/>
          </a:prstGeom>
          <a:ln cap="flat" w="28575">
            <a:solidFill>
              <a:srgbClr val="FFFFFF"/>
            </a:solidFill>
            <a:prstDash val="solid"/>
            <a:headEnd type="none" len="sm" w="sm"/>
            <a:tailEnd type="none" len="sm" w="sm"/>
          </a:ln>
        </p:spPr>
      </p:sp>
      <p:sp>
        <p:nvSpPr>
          <p:cNvPr name="AutoShape 3" id="3"/>
          <p:cNvSpPr/>
          <p:nvPr/>
        </p:nvSpPr>
        <p:spPr>
          <a:xfrm flipV="true">
            <a:off x="11850061" y="793106"/>
            <a:ext cx="6923190" cy="0"/>
          </a:xfrm>
          <a:prstGeom prst="line">
            <a:avLst/>
          </a:prstGeom>
          <a:ln cap="flat" w="28575">
            <a:solidFill>
              <a:srgbClr val="FFFFFF"/>
            </a:solidFill>
            <a:prstDash val="solid"/>
            <a:headEnd type="none" len="sm" w="sm"/>
            <a:tailEnd type="none" len="sm" w="sm"/>
          </a:ln>
        </p:spPr>
      </p:sp>
      <p:sp>
        <p:nvSpPr>
          <p:cNvPr name="Freeform 4" id="4"/>
          <p:cNvSpPr/>
          <p:nvPr/>
        </p:nvSpPr>
        <p:spPr>
          <a:xfrm flipH="false" flipV="false" rot="0">
            <a:off x="990600" y="3483243"/>
            <a:ext cx="9500917" cy="5632954"/>
          </a:xfrm>
          <a:custGeom>
            <a:avLst/>
            <a:gdLst/>
            <a:ahLst/>
            <a:cxnLst/>
            <a:rect r="r" b="b" t="t" l="l"/>
            <a:pathLst>
              <a:path h="5632954" w="9500917">
                <a:moveTo>
                  <a:pt x="0" y="0"/>
                </a:moveTo>
                <a:lnTo>
                  <a:pt x="9500917" y="0"/>
                </a:lnTo>
                <a:lnTo>
                  <a:pt x="9500917" y="5632955"/>
                </a:lnTo>
                <a:lnTo>
                  <a:pt x="0" y="5632955"/>
                </a:lnTo>
                <a:lnTo>
                  <a:pt x="0" y="0"/>
                </a:lnTo>
                <a:close/>
              </a:path>
            </a:pathLst>
          </a:custGeom>
          <a:blipFill>
            <a:blip r:embed="rId2"/>
            <a:stretch>
              <a:fillRect l="0" t="0" r="0" b="0"/>
            </a:stretch>
          </a:blipFill>
        </p:spPr>
      </p:sp>
      <p:sp>
        <p:nvSpPr>
          <p:cNvPr name="TextBox 5" id="5"/>
          <p:cNvSpPr txBox="true"/>
          <p:nvPr/>
        </p:nvSpPr>
        <p:spPr>
          <a:xfrm rot="0">
            <a:off x="1468039" y="1570539"/>
            <a:ext cx="13802253" cy="1676858"/>
          </a:xfrm>
          <a:prstGeom prst="rect">
            <a:avLst/>
          </a:prstGeom>
        </p:spPr>
        <p:txBody>
          <a:bodyPr anchor="t" rtlCol="false" tIns="0" lIns="0" bIns="0" rIns="0">
            <a:spAutoFit/>
          </a:bodyPr>
          <a:lstStyle/>
          <a:p>
            <a:pPr algn="l">
              <a:lnSpc>
                <a:spcPts val="13701"/>
              </a:lnSpc>
            </a:pPr>
            <a:r>
              <a:rPr lang="en-US" sz="9786" b="true">
                <a:solidFill>
                  <a:srgbClr val="FFFFFF"/>
                </a:solidFill>
                <a:latin typeface="Montserrat Bold"/>
                <a:ea typeface="Montserrat Bold"/>
                <a:cs typeface="Montserrat Bold"/>
                <a:sym typeface="Montserrat Bold"/>
              </a:rPr>
              <a:t>Statistical Summary</a:t>
            </a:r>
          </a:p>
        </p:txBody>
      </p:sp>
      <p:sp>
        <p:nvSpPr>
          <p:cNvPr name="TextBox 6" id="6"/>
          <p:cNvSpPr txBox="true"/>
          <p:nvPr/>
        </p:nvSpPr>
        <p:spPr>
          <a:xfrm rot="0">
            <a:off x="10491517" y="3435618"/>
            <a:ext cx="7101082" cy="6132026"/>
          </a:xfrm>
          <a:prstGeom prst="rect">
            <a:avLst/>
          </a:prstGeom>
        </p:spPr>
        <p:txBody>
          <a:bodyPr anchor="t" rtlCol="false" tIns="0" lIns="0" bIns="0" rIns="0">
            <a:spAutoFit/>
          </a:bodyPr>
          <a:lstStyle/>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Total data entries: 146,348 records</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Time span: 2020 to 2025</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Average salary: $162,927</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Average adjusted salary in USD: $157,486</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Minimum salary: $14,000, Maximum salary: $30,400,000</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Median salary: $147,000</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75% of workers earn less than $199,000</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High standard deviation indicates significant salary disparity</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Most jobs are still non-remote (average remote ratio only 20.9%)</a:t>
            </a:r>
          </a:p>
          <a:p>
            <a:pPr algn="l" marL="503405" indent="-251703" lvl="1">
              <a:lnSpc>
                <a:spcPts val="3264"/>
              </a:lnSpc>
              <a:buFont typeface="Arial"/>
              <a:buChar char="•"/>
            </a:pPr>
            <a:r>
              <a:rPr lang="en-US" sz="2331">
                <a:solidFill>
                  <a:srgbClr val="FFFFFF"/>
                </a:solidFill>
                <a:latin typeface="Montserrat"/>
                <a:ea typeface="Montserrat"/>
                <a:cs typeface="Montserrat"/>
                <a:sym typeface="Montserrat"/>
              </a:rPr>
              <a:t>Remote ratio max is 100%, indicating the presence of fully remote jobs</a:t>
            </a:r>
          </a:p>
          <a:p>
            <a:pPr algn="l">
              <a:lnSpc>
                <a:spcPts val="326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4145" y="9719678"/>
            <a:ext cx="20443391" cy="0"/>
          </a:xfrm>
          <a:prstGeom prst="line">
            <a:avLst/>
          </a:prstGeom>
          <a:ln cap="flat" w="28575">
            <a:solidFill>
              <a:srgbClr val="2254C5"/>
            </a:solidFill>
            <a:prstDash val="solid"/>
            <a:headEnd type="none" len="sm" w="sm"/>
            <a:tailEnd type="none" len="sm" w="sm"/>
          </a:ln>
        </p:spPr>
      </p:sp>
      <p:sp>
        <p:nvSpPr>
          <p:cNvPr name="AutoShape 3" id="3"/>
          <p:cNvSpPr/>
          <p:nvPr/>
        </p:nvSpPr>
        <p:spPr>
          <a:xfrm flipV="true">
            <a:off x="11850061" y="793106"/>
            <a:ext cx="6923190" cy="0"/>
          </a:xfrm>
          <a:prstGeom prst="line">
            <a:avLst/>
          </a:prstGeom>
          <a:ln cap="flat" w="28575">
            <a:solidFill>
              <a:srgbClr val="2254C5"/>
            </a:solidFill>
            <a:prstDash val="solid"/>
            <a:headEnd type="none" len="sm" w="sm"/>
            <a:tailEnd type="none" len="sm" w="sm"/>
          </a:ln>
        </p:spPr>
      </p:sp>
      <p:sp>
        <p:nvSpPr>
          <p:cNvPr name="Freeform 4" id="4"/>
          <p:cNvSpPr/>
          <p:nvPr/>
        </p:nvSpPr>
        <p:spPr>
          <a:xfrm flipH="false" flipV="false" rot="0">
            <a:off x="12165937" y="3113279"/>
            <a:ext cx="4020948" cy="6353489"/>
          </a:xfrm>
          <a:custGeom>
            <a:avLst/>
            <a:gdLst/>
            <a:ahLst/>
            <a:cxnLst/>
            <a:rect r="r" b="b" t="t" l="l"/>
            <a:pathLst>
              <a:path h="6353489" w="4020948">
                <a:moveTo>
                  <a:pt x="0" y="0"/>
                </a:moveTo>
                <a:lnTo>
                  <a:pt x="4020948" y="0"/>
                </a:lnTo>
                <a:lnTo>
                  <a:pt x="4020948" y="6353489"/>
                </a:lnTo>
                <a:lnTo>
                  <a:pt x="0" y="6353489"/>
                </a:lnTo>
                <a:lnTo>
                  <a:pt x="0" y="0"/>
                </a:lnTo>
                <a:close/>
              </a:path>
            </a:pathLst>
          </a:custGeom>
          <a:blipFill>
            <a:blip r:embed="rId2"/>
            <a:stretch>
              <a:fillRect l="0" t="0" r="0" b="0"/>
            </a:stretch>
          </a:blipFill>
        </p:spPr>
      </p:sp>
      <p:sp>
        <p:nvSpPr>
          <p:cNvPr name="TextBox 5" id="5"/>
          <p:cNvSpPr txBox="true"/>
          <p:nvPr/>
        </p:nvSpPr>
        <p:spPr>
          <a:xfrm rot="0">
            <a:off x="1468039" y="1938359"/>
            <a:ext cx="14718846" cy="1174921"/>
          </a:xfrm>
          <a:prstGeom prst="rect">
            <a:avLst/>
          </a:prstGeom>
        </p:spPr>
        <p:txBody>
          <a:bodyPr anchor="t" rtlCol="false" tIns="0" lIns="0" bIns="0" rIns="0">
            <a:spAutoFit/>
          </a:bodyPr>
          <a:lstStyle/>
          <a:p>
            <a:pPr algn="l">
              <a:lnSpc>
                <a:spcPts val="8784"/>
              </a:lnSpc>
            </a:pPr>
            <a:r>
              <a:rPr lang="en-US" sz="8963" b="true">
                <a:solidFill>
                  <a:srgbClr val="2254C5"/>
                </a:solidFill>
                <a:latin typeface="Montserrat Bold"/>
                <a:ea typeface="Montserrat Bold"/>
                <a:cs typeface="Montserrat Bold"/>
                <a:sym typeface="Montserrat Bold"/>
              </a:rPr>
              <a:t>Checking Missing Value</a:t>
            </a:r>
          </a:p>
        </p:txBody>
      </p:sp>
      <p:sp>
        <p:nvSpPr>
          <p:cNvPr name="TextBox 6" id="6"/>
          <p:cNvSpPr txBox="true"/>
          <p:nvPr/>
        </p:nvSpPr>
        <p:spPr>
          <a:xfrm rot="0">
            <a:off x="1468039" y="3875279"/>
            <a:ext cx="7826315" cy="2074476"/>
          </a:xfrm>
          <a:prstGeom prst="rect">
            <a:avLst/>
          </a:prstGeom>
        </p:spPr>
        <p:txBody>
          <a:bodyPr anchor="t" rtlCol="false" tIns="0" lIns="0" bIns="0" rIns="0">
            <a:spAutoFit/>
          </a:bodyPr>
          <a:lstStyle/>
          <a:p>
            <a:pPr algn="l">
              <a:lnSpc>
                <a:spcPts val="3312"/>
              </a:lnSpc>
              <a:spcBef>
                <a:spcPct val="0"/>
              </a:spcBef>
            </a:pPr>
            <a:r>
              <a:rPr lang="en-US" sz="2366">
                <a:solidFill>
                  <a:srgbClr val="2254C5"/>
                </a:solidFill>
                <a:latin typeface="Montserrat"/>
                <a:ea typeface="Montserrat"/>
                <a:cs typeface="Montserrat"/>
                <a:sym typeface="Montserrat"/>
              </a:rPr>
              <a:t>The</a:t>
            </a:r>
            <a:r>
              <a:rPr lang="en-US" sz="2366">
                <a:solidFill>
                  <a:srgbClr val="2254C5"/>
                </a:solidFill>
                <a:latin typeface="Montserrat"/>
                <a:ea typeface="Montserrat"/>
                <a:cs typeface="Montserrat"/>
                <a:sym typeface="Montserrat"/>
              </a:rPr>
              <a:t> dataset is 100% complete.</a:t>
            </a:r>
          </a:p>
          <a:p>
            <a:pPr algn="l">
              <a:lnSpc>
                <a:spcPts val="3312"/>
              </a:lnSpc>
              <a:spcBef>
                <a:spcPct val="0"/>
              </a:spcBef>
            </a:pPr>
            <a:r>
              <a:rPr lang="en-US" sz="2366">
                <a:solidFill>
                  <a:srgbClr val="2254C5"/>
                </a:solidFill>
                <a:latin typeface="Montserrat"/>
                <a:ea typeface="Montserrat"/>
                <a:cs typeface="Montserrat"/>
                <a:sym typeface="Montserrat"/>
              </a:rPr>
              <a:t>There are no missing values in any </a:t>
            </a:r>
            <a:r>
              <a:rPr lang="en-US" sz="2366">
                <a:solidFill>
                  <a:srgbClr val="2254C5"/>
                </a:solidFill>
                <a:latin typeface="Montserrat"/>
                <a:ea typeface="Montserrat"/>
                <a:cs typeface="Montserrat"/>
                <a:sym typeface="Montserrat"/>
              </a:rPr>
              <a:t>of</a:t>
            </a:r>
            <a:r>
              <a:rPr lang="en-US" sz="2366">
                <a:solidFill>
                  <a:srgbClr val="2254C5"/>
                </a:solidFill>
                <a:latin typeface="Montserrat"/>
                <a:ea typeface="Montserrat"/>
                <a:cs typeface="Montserrat"/>
                <a:sym typeface="Montserrat"/>
              </a:rPr>
              <a:t> the following key columns. This clean dataset ensures that all analyses and visualizations are based on complete and consistent data.</a:t>
            </a:r>
          </a:p>
        </p:txBody>
      </p:sp>
      <p:sp>
        <p:nvSpPr>
          <p:cNvPr name="TextBox 7" id="7"/>
          <p:cNvSpPr txBox="true"/>
          <p:nvPr/>
        </p:nvSpPr>
        <p:spPr>
          <a:xfrm rot="0">
            <a:off x="1468039" y="656975"/>
            <a:ext cx="1419633" cy="272261"/>
          </a:xfrm>
          <a:prstGeom prst="rect">
            <a:avLst/>
          </a:prstGeom>
        </p:spPr>
        <p:txBody>
          <a:bodyPr anchor="t" rtlCol="false" tIns="0" lIns="0" bIns="0" rIns="0">
            <a:spAutoFit/>
          </a:bodyPr>
          <a:lstStyle/>
          <a:p>
            <a:pPr algn="l">
              <a:lnSpc>
                <a:spcPts val="2318"/>
              </a:lnSpc>
            </a:pPr>
            <a:r>
              <a:rPr lang="en-US" sz="1656" b="true">
                <a:solidFill>
                  <a:srgbClr val="2254C5"/>
                </a:solidFill>
                <a:latin typeface="Montserrat Bold"/>
                <a:ea typeface="Montserrat Bold"/>
                <a:cs typeface="Montserrat Bold"/>
                <a:sym typeface="Montserrat Bold"/>
              </a:rPr>
              <a:t>Rimberio</a:t>
            </a:r>
          </a:p>
        </p:txBody>
      </p:sp>
      <p:sp>
        <p:nvSpPr>
          <p:cNvPr name="TextBox 8" id="8"/>
          <p:cNvSpPr txBox="true"/>
          <p:nvPr/>
        </p:nvSpPr>
        <p:spPr>
          <a:xfrm rot="0">
            <a:off x="5193724" y="656975"/>
            <a:ext cx="1858260" cy="272261"/>
          </a:xfrm>
          <a:prstGeom prst="rect">
            <a:avLst/>
          </a:prstGeom>
        </p:spPr>
        <p:txBody>
          <a:bodyPr anchor="t" rtlCol="false" tIns="0" lIns="0" bIns="0" rIns="0">
            <a:spAutoFit/>
          </a:bodyPr>
          <a:lstStyle/>
          <a:p>
            <a:pPr algn="l">
              <a:lnSpc>
                <a:spcPts val="2318"/>
              </a:lnSpc>
            </a:pPr>
            <a:r>
              <a:rPr lang="en-US" sz="1656" b="true">
                <a:solidFill>
                  <a:srgbClr val="2254C5"/>
                </a:solidFill>
                <a:latin typeface="Montserrat Medium"/>
                <a:ea typeface="Montserrat Medium"/>
                <a:cs typeface="Montserrat Medium"/>
                <a:sym typeface="Montserrat Medium"/>
              </a:rPr>
              <a:t>June 13, 2038</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a:off x="-1024145" y="9719678"/>
            <a:ext cx="20443391" cy="0"/>
          </a:xfrm>
          <a:prstGeom prst="line">
            <a:avLst/>
          </a:prstGeom>
          <a:ln cap="flat" w="28575">
            <a:solidFill>
              <a:srgbClr val="FFFFFF"/>
            </a:solidFill>
            <a:prstDash val="solid"/>
            <a:headEnd type="none" len="sm" w="sm"/>
            <a:tailEnd type="none" len="sm" w="sm"/>
          </a:ln>
        </p:spPr>
      </p:sp>
      <p:sp>
        <p:nvSpPr>
          <p:cNvPr name="AutoShape 3" id="3"/>
          <p:cNvSpPr/>
          <p:nvPr/>
        </p:nvSpPr>
        <p:spPr>
          <a:xfrm flipV="true">
            <a:off x="11850061" y="793106"/>
            <a:ext cx="6923190" cy="0"/>
          </a:xfrm>
          <a:prstGeom prst="line">
            <a:avLst/>
          </a:prstGeom>
          <a:ln cap="flat" w="28575">
            <a:solidFill>
              <a:srgbClr val="FFFFFF"/>
            </a:solidFill>
            <a:prstDash val="solid"/>
            <a:headEnd type="none" len="sm" w="sm"/>
            <a:tailEnd type="none" len="sm" w="sm"/>
          </a:ln>
        </p:spPr>
      </p:sp>
      <p:sp>
        <p:nvSpPr>
          <p:cNvPr name="Freeform 4" id="4"/>
          <p:cNvSpPr/>
          <p:nvPr/>
        </p:nvSpPr>
        <p:spPr>
          <a:xfrm flipH="false" flipV="false" rot="0">
            <a:off x="654520" y="3418741"/>
            <a:ext cx="6050060" cy="1724759"/>
          </a:xfrm>
          <a:custGeom>
            <a:avLst/>
            <a:gdLst/>
            <a:ahLst/>
            <a:cxnLst/>
            <a:rect r="r" b="b" t="t" l="l"/>
            <a:pathLst>
              <a:path h="1724759" w="6050060">
                <a:moveTo>
                  <a:pt x="0" y="0"/>
                </a:moveTo>
                <a:lnTo>
                  <a:pt x="6050060" y="0"/>
                </a:lnTo>
                <a:lnTo>
                  <a:pt x="6050060" y="1724759"/>
                </a:lnTo>
                <a:lnTo>
                  <a:pt x="0" y="1724759"/>
                </a:lnTo>
                <a:lnTo>
                  <a:pt x="0" y="0"/>
                </a:lnTo>
                <a:close/>
              </a:path>
            </a:pathLst>
          </a:custGeom>
          <a:blipFill>
            <a:blip r:embed="rId2"/>
            <a:stretch>
              <a:fillRect l="0" t="0" r="0" b="0"/>
            </a:stretch>
          </a:blipFill>
        </p:spPr>
      </p:sp>
      <p:sp>
        <p:nvSpPr>
          <p:cNvPr name="Freeform 5" id="5"/>
          <p:cNvSpPr/>
          <p:nvPr/>
        </p:nvSpPr>
        <p:spPr>
          <a:xfrm flipH="false" flipV="false" rot="0">
            <a:off x="654520" y="7205979"/>
            <a:ext cx="6050060" cy="1724759"/>
          </a:xfrm>
          <a:custGeom>
            <a:avLst/>
            <a:gdLst/>
            <a:ahLst/>
            <a:cxnLst/>
            <a:rect r="r" b="b" t="t" l="l"/>
            <a:pathLst>
              <a:path h="1724759" w="6050060">
                <a:moveTo>
                  <a:pt x="0" y="0"/>
                </a:moveTo>
                <a:lnTo>
                  <a:pt x="6050060" y="0"/>
                </a:lnTo>
                <a:lnTo>
                  <a:pt x="6050060" y="1724759"/>
                </a:lnTo>
                <a:lnTo>
                  <a:pt x="0" y="1724759"/>
                </a:lnTo>
                <a:lnTo>
                  <a:pt x="0" y="0"/>
                </a:lnTo>
                <a:close/>
              </a:path>
            </a:pathLst>
          </a:custGeom>
          <a:blipFill>
            <a:blip r:embed="rId2"/>
            <a:stretch>
              <a:fillRect l="0" t="0" r="0" b="0"/>
            </a:stretch>
          </a:blipFill>
        </p:spPr>
      </p:sp>
      <p:sp>
        <p:nvSpPr>
          <p:cNvPr name="Freeform 6" id="6"/>
          <p:cNvSpPr/>
          <p:nvPr/>
        </p:nvSpPr>
        <p:spPr>
          <a:xfrm flipH="false" flipV="false" rot="0">
            <a:off x="654520" y="5457825"/>
            <a:ext cx="6050060" cy="1433829"/>
          </a:xfrm>
          <a:custGeom>
            <a:avLst/>
            <a:gdLst/>
            <a:ahLst/>
            <a:cxnLst/>
            <a:rect r="r" b="b" t="t" l="l"/>
            <a:pathLst>
              <a:path h="1433829" w="6050060">
                <a:moveTo>
                  <a:pt x="0" y="0"/>
                </a:moveTo>
                <a:lnTo>
                  <a:pt x="6050060" y="0"/>
                </a:lnTo>
                <a:lnTo>
                  <a:pt x="6050060" y="1433829"/>
                </a:lnTo>
                <a:lnTo>
                  <a:pt x="0" y="1433829"/>
                </a:lnTo>
                <a:lnTo>
                  <a:pt x="0" y="0"/>
                </a:lnTo>
                <a:close/>
              </a:path>
            </a:pathLst>
          </a:custGeom>
          <a:blipFill>
            <a:blip r:embed="rId3"/>
            <a:stretch>
              <a:fillRect l="0" t="0" r="0" b="0"/>
            </a:stretch>
          </a:blipFill>
        </p:spPr>
      </p:sp>
      <p:sp>
        <p:nvSpPr>
          <p:cNvPr name="TextBox 7" id="7"/>
          <p:cNvSpPr txBox="true"/>
          <p:nvPr/>
        </p:nvSpPr>
        <p:spPr>
          <a:xfrm rot="0">
            <a:off x="1468039" y="1163470"/>
            <a:ext cx="13020219" cy="1625355"/>
          </a:xfrm>
          <a:prstGeom prst="rect">
            <a:avLst/>
          </a:prstGeom>
        </p:spPr>
        <p:txBody>
          <a:bodyPr anchor="t" rtlCol="false" tIns="0" lIns="0" bIns="0" rIns="0">
            <a:spAutoFit/>
          </a:bodyPr>
          <a:lstStyle/>
          <a:p>
            <a:pPr algn="l">
              <a:lnSpc>
                <a:spcPts val="13285"/>
              </a:lnSpc>
            </a:pPr>
            <a:r>
              <a:rPr lang="en-US" sz="9489" b="true">
                <a:solidFill>
                  <a:srgbClr val="FFFFFF"/>
                </a:solidFill>
                <a:latin typeface="Montserrat Bold"/>
                <a:ea typeface="Montserrat Bold"/>
                <a:cs typeface="Montserrat Bold"/>
                <a:sym typeface="Montserrat Bold"/>
              </a:rPr>
              <a:t>Handling Duplicates</a:t>
            </a:r>
          </a:p>
        </p:txBody>
      </p:sp>
      <p:sp>
        <p:nvSpPr>
          <p:cNvPr name="TextBox 8" id="8"/>
          <p:cNvSpPr txBox="true"/>
          <p:nvPr/>
        </p:nvSpPr>
        <p:spPr>
          <a:xfrm rot="0">
            <a:off x="7631124" y="3371116"/>
            <a:ext cx="9542451" cy="1216856"/>
          </a:xfrm>
          <a:prstGeom prst="rect">
            <a:avLst/>
          </a:prstGeom>
        </p:spPr>
        <p:txBody>
          <a:bodyPr anchor="t" rtlCol="false" tIns="0" lIns="0" bIns="0" rIns="0">
            <a:spAutoFit/>
          </a:bodyPr>
          <a:lstStyle/>
          <a:p>
            <a:pPr algn="l">
              <a:lnSpc>
                <a:spcPts val="3279"/>
              </a:lnSpc>
            </a:pPr>
            <a:r>
              <a:rPr lang="en-US" sz="2342">
                <a:solidFill>
                  <a:srgbClr val="FFFFFF"/>
                </a:solidFill>
                <a:latin typeface="Montserrat"/>
                <a:ea typeface="Montserrat"/>
                <a:cs typeface="Montserrat"/>
                <a:sym typeface="Montserrat"/>
              </a:rPr>
              <a:t>A total of 76,488 duplicate rows were found in the dataset. This is a significant number and could affect the accuracy and validity of the analysis.</a:t>
            </a:r>
          </a:p>
        </p:txBody>
      </p:sp>
      <p:sp>
        <p:nvSpPr>
          <p:cNvPr name="TextBox 9" id="9"/>
          <p:cNvSpPr txBox="true"/>
          <p:nvPr/>
        </p:nvSpPr>
        <p:spPr>
          <a:xfrm rot="0">
            <a:off x="7631124" y="5542499"/>
            <a:ext cx="9542451" cy="807281"/>
          </a:xfrm>
          <a:prstGeom prst="rect">
            <a:avLst/>
          </a:prstGeom>
        </p:spPr>
        <p:txBody>
          <a:bodyPr anchor="t" rtlCol="false" tIns="0" lIns="0" bIns="0" rIns="0">
            <a:spAutoFit/>
          </a:bodyPr>
          <a:lstStyle/>
          <a:p>
            <a:pPr algn="l">
              <a:lnSpc>
                <a:spcPts val="3279"/>
              </a:lnSpc>
            </a:pPr>
            <a:r>
              <a:rPr lang="en-US" sz="2342">
                <a:solidFill>
                  <a:srgbClr val="FFFFFF"/>
                </a:solidFill>
                <a:latin typeface="Montserrat"/>
                <a:ea typeface="Montserrat"/>
                <a:cs typeface="Montserrat"/>
                <a:sym typeface="Montserrat"/>
              </a:rPr>
              <a:t>To resolve this issue, the duplicate data was removed using the drop_duplicates() function from the pandas library.</a:t>
            </a:r>
          </a:p>
        </p:txBody>
      </p:sp>
      <p:sp>
        <p:nvSpPr>
          <p:cNvPr name="TextBox 10" id="10"/>
          <p:cNvSpPr txBox="true"/>
          <p:nvPr/>
        </p:nvSpPr>
        <p:spPr>
          <a:xfrm rot="0">
            <a:off x="7631124" y="7436118"/>
            <a:ext cx="9542451" cy="1626431"/>
          </a:xfrm>
          <a:prstGeom prst="rect">
            <a:avLst/>
          </a:prstGeom>
        </p:spPr>
        <p:txBody>
          <a:bodyPr anchor="t" rtlCol="false" tIns="0" lIns="0" bIns="0" rIns="0">
            <a:spAutoFit/>
          </a:bodyPr>
          <a:lstStyle/>
          <a:p>
            <a:pPr algn="l">
              <a:lnSpc>
                <a:spcPts val="3279"/>
              </a:lnSpc>
            </a:pPr>
            <a:r>
              <a:rPr lang="en-US" sz="2342">
                <a:solidFill>
                  <a:srgbClr val="FFFFFF"/>
                </a:solidFill>
                <a:latin typeface="Montserrat"/>
                <a:ea typeface="Montserrat"/>
                <a:cs typeface="Montserrat"/>
                <a:sym typeface="Montserrat"/>
              </a:rPr>
              <a:t>After the cleaning process, the number of duplicate entries was successfully reduced to 0. This ensures that each row is unique and the analysis can proceed with accurate results.</a:t>
            </a:r>
          </a:p>
          <a:p>
            <a:pPr algn="l">
              <a:lnSpc>
                <a:spcPts val="327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4145" y="9719678"/>
            <a:ext cx="20443391" cy="0"/>
          </a:xfrm>
          <a:prstGeom prst="line">
            <a:avLst/>
          </a:prstGeom>
          <a:ln cap="flat" w="28575">
            <a:solidFill>
              <a:srgbClr val="2254C5"/>
            </a:solidFill>
            <a:prstDash val="solid"/>
            <a:headEnd type="none" len="sm" w="sm"/>
            <a:tailEnd type="none" len="sm" w="sm"/>
          </a:ln>
        </p:spPr>
      </p:sp>
      <p:sp>
        <p:nvSpPr>
          <p:cNvPr name="AutoShape 3" id="3"/>
          <p:cNvSpPr/>
          <p:nvPr/>
        </p:nvSpPr>
        <p:spPr>
          <a:xfrm flipV="true">
            <a:off x="11850061" y="793106"/>
            <a:ext cx="6923190" cy="0"/>
          </a:xfrm>
          <a:prstGeom prst="line">
            <a:avLst/>
          </a:prstGeom>
          <a:ln cap="flat" w="28575">
            <a:solidFill>
              <a:srgbClr val="2254C5"/>
            </a:solidFill>
            <a:prstDash val="solid"/>
            <a:headEnd type="none" len="sm" w="sm"/>
            <a:tailEnd type="none" len="sm" w="sm"/>
          </a:ln>
        </p:spPr>
      </p:sp>
      <p:sp>
        <p:nvSpPr>
          <p:cNvPr name="Freeform 4" id="4"/>
          <p:cNvSpPr/>
          <p:nvPr/>
        </p:nvSpPr>
        <p:spPr>
          <a:xfrm flipH="false" flipV="false" rot="0">
            <a:off x="466725" y="3371308"/>
            <a:ext cx="7614498" cy="5680658"/>
          </a:xfrm>
          <a:custGeom>
            <a:avLst/>
            <a:gdLst/>
            <a:ahLst/>
            <a:cxnLst/>
            <a:rect r="r" b="b" t="t" l="l"/>
            <a:pathLst>
              <a:path h="5680658" w="7614498">
                <a:moveTo>
                  <a:pt x="0" y="0"/>
                </a:moveTo>
                <a:lnTo>
                  <a:pt x="7614498" y="0"/>
                </a:lnTo>
                <a:lnTo>
                  <a:pt x="7614498" y="5680658"/>
                </a:lnTo>
                <a:lnTo>
                  <a:pt x="0" y="5680658"/>
                </a:lnTo>
                <a:lnTo>
                  <a:pt x="0" y="0"/>
                </a:lnTo>
                <a:close/>
              </a:path>
            </a:pathLst>
          </a:custGeom>
          <a:blipFill>
            <a:blip r:embed="rId2"/>
            <a:stretch>
              <a:fillRect l="0" t="0" r="0" b="0"/>
            </a:stretch>
          </a:blipFill>
        </p:spPr>
      </p:sp>
      <p:sp>
        <p:nvSpPr>
          <p:cNvPr name="TextBox 5" id="5"/>
          <p:cNvSpPr txBox="true"/>
          <p:nvPr/>
        </p:nvSpPr>
        <p:spPr>
          <a:xfrm rot="0">
            <a:off x="1371235" y="1564383"/>
            <a:ext cx="9842757" cy="1153501"/>
          </a:xfrm>
          <a:prstGeom prst="rect">
            <a:avLst/>
          </a:prstGeom>
        </p:spPr>
        <p:txBody>
          <a:bodyPr anchor="t" rtlCol="false" tIns="0" lIns="0" bIns="0" rIns="0">
            <a:spAutoFit/>
          </a:bodyPr>
          <a:lstStyle/>
          <a:p>
            <a:pPr algn="l">
              <a:lnSpc>
                <a:spcPts val="9404"/>
              </a:lnSpc>
            </a:pPr>
            <a:r>
              <a:rPr lang="en-US" sz="6717" b="true">
                <a:solidFill>
                  <a:srgbClr val="2254C5"/>
                </a:solidFill>
                <a:latin typeface="Montserrat Bold"/>
                <a:ea typeface="Montserrat Bold"/>
                <a:cs typeface="Montserrat Bold"/>
                <a:sym typeface="Montserrat Bold"/>
              </a:rPr>
              <a:t>Salary by Experience</a:t>
            </a:r>
          </a:p>
        </p:txBody>
      </p:sp>
      <p:sp>
        <p:nvSpPr>
          <p:cNvPr name="TextBox 6" id="6"/>
          <p:cNvSpPr txBox="true"/>
          <p:nvPr/>
        </p:nvSpPr>
        <p:spPr>
          <a:xfrm rot="0">
            <a:off x="9048750" y="3556084"/>
            <a:ext cx="8612864" cy="4455896"/>
          </a:xfrm>
          <a:prstGeom prst="rect">
            <a:avLst/>
          </a:prstGeom>
        </p:spPr>
        <p:txBody>
          <a:bodyPr anchor="t" rtlCol="false" tIns="0" lIns="0" bIns="0" rIns="0">
            <a:spAutoFit/>
          </a:bodyPr>
          <a:lstStyle/>
          <a:p>
            <a:pPr algn="l">
              <a:lnSpc>
                <a:spcPts val="2724"/>
              </a:lnSpc>
              <a:spcBef>
                <a:spcPct val="0"/>
              </a:spcBef>
            </a:pPr>
            <a:r>
              <a:rPr lang="en-US" sz="1946">
                <a:solidFill>
                  <a:srgbClr val="2254C5"/>
                </a:solidFill>
                <a:latin typeface="Montserrat"/>
                <a:ea typeface="Montserrat"/>
                <a:cs typeface="Montserrat"/>
                <a:sym typeface="Montserrat"/>
              </a:rPr>
              <a:t>🔹 EN (Ent</a:t>
            </a:r>
            <a:r>
              <a:rPr lang="en-US" sz="1946">
                <a:solidFill>
                  <a:srgbClr val="2254C5"/>
                </a:solidFill>
                <a:latin typeface="Montserrat"/>
                <a:ea typeface="Montserrat"/>
                <a:cs typeface="Montserrat"/>
                <a:sym typeface="Montserrat"/>
              </a:rPr>
              <a:t>ry-Level):</a:t>
            </a:r>
          </a:p>
          <a:p>
            <a:pPr algn="l">
              <a:lnSpc>
                <a:spcPts val="2724"/>
              </a:lnSpc>
              <a:spcBef>
                <a:spcPct val="0"/>
              </a:spcBef>
            </a:pPr>
            <a:r>
              <a:rPr lang="en-US" sz="1946">
                <a:solidFill>
                  <a:srgbClr val="2254C5"/>
                </a:solidFill>
                <a:latin typeface="Montserrat"/>
                <a:ea typeface="Montserrat"/>
                <a:cs typeface="Montserrat"/>
                <a:sym typeface="Montserrat"/>
              </a:rPr>
              <a:t> Entry-level positions offer the lowest average salary at approximately $98,000 USD, representing the starting point of a professional career.</a:t>
            </a:r>
          </a:p>
          <a:p>
            <a:pPr algn="l">
              <a:lnSpc>
                <a:spcPts val="2724"/>
              </a:lnSpc>
              <a:spcBef>
                <a:spcPct val="0"/>
              </a:spcBef>
            </a:pPr>
            <a:r>
              <a:rPr lang="en-US" sz="1946">
                <a:solidFill>
                  <a:srgbClr val="2254C5"/>
                </a:solidFill>
                <a:latin typeface="Montserrat"/>
                <a:ea typeface="Montserrat"/>
                <a:cs typeface="Montserrat"/>
                <a:sym typeface="Montserrat"/>
              </a:rPr>
              <a:t>🔹 MI (Mid-Level):</a:t>
            </a:r>
          </a:p>
          <a:p>
            <a:pPr algn="l">
              <a:lnSpc>
                <a:spcPts val="2724"/>
              </a:lnSpc>
              <a:spcBef>
                <a:spcPct val="0"/>
              </a:spcBef>
            </a:pPr>
            <a:r>
              <a:rPr lang="en-US" sz="1946">
                <a:solidFill>
                  <a:srgbClr val="2254C5"/>
                </a:solidFill>
                <a:latin typeface="Montserrat"/>
                <a:ea typeface="Montserrat"/>
                <a:cs typeface="Montserrat"/>
                <a:sym typeface="Montserrat"/>
              </a:rPr>
              <a:t> Mid-level professionals earn an average of $137,000 USD, showing a substantial increase from entry-level roles.</a:t>
            </a:r>
          </a:p>
          <a:p>
            <a:pPr algn="l">
              <a:lnSpc>
                <a:spcPts val="2724"/>
              </a:lnSpc>
              <a:spcBef>
                <a:spcPct val="0"/>
              </a:spcBef>
            </a:pPr>
            <a:r>
              <a:rPr lang="en-US" sz="1946">
                <a:solidFill>
                  <a:srgbClr val="2254C5"/>
                </a:solidFill>
                <a:latin typeface="Montserrat"/>
                <a:ea typeface="Montserrat"/>
                <a:cs typeface="Montserrat"/>
                <a:sym typeface="Montserrat"/>
              </a:rPr>
              <a:t>🔹 SE (Senior-Level):</a:t>
            </a:r>
          </a:p>
          <a:p>
            <a:pPr algn="l">
              <a:lnSpc>
                <a:spcPts val="2724"/>
              </a:lnSpc>
              <a:spcBef>
                <a:spcPct val="0"/>
              </a:spcBef>
            </a:pPr>
            <a:r>
              <a:rPr lang="en-US" sz="1946">
                <a:solidFill>
                  <a:srgbClr val="2254C5"/>
                </a:solidFill>
                <a:latin typeface="Montserrat"/>
                <a:ea typeface="Montserrat"/>
                <a:cs typeface="Montserrat"/>
                <a:sym typeface="Montserrat"/>
              </a:rPr>
              <a:t> Senior-level employees receive an average salary of around $168,000 USD, reflecting the higher value placed on experience and expertise.</a:t>
            </a:r>
          </a:p>
          <a:p>
            <a:pPr algn="l">
              <a:lnSpc>
                <a:spcPts val="2724"/>
              </a:lnSpc>
              <a:spcBef>
                <a:spcPct val="0"/>
              </a:spcBef>
            </a:pPr>
            <a:r>
              <a:rPr lang="en-US" sz="1946">
                <a:solidFill>
                  <a:srgbClr val="2254C5"/>
                </a:solidFill>
                <a:latin typeface="Montserrat"/>
                <a:ea typeface="Montserrat"/>
                <a:cs typeface="Montserrat"/>
                <a:sym typeface="Montserrat"/>
              </a:rPr>
              <a:t>🔹 EX (Executive-Level):</a:t>
            </a:r>
          </a:p>
          <a:p>
            <a:pPr algn="l">
              <a:lnSpc>
                <a:spcPts val="2724"/>
              </a:lnSpc>
              <a:spcBef>
                <a:spcPct val="0"/>
              </a:spcBef>
            </a:pPr>
            <a:r>
              <a:rPr lang="en-US" sz="1946">
                <a:solidFill>
                  <a:srgbClr val="2254C5"/>
                </a:solidFill>
                <a:latin typeface="Montserrat"/>
                <a:ea typeface="Montserrat"/>
                <a:cs typeface="Montserrat"/>
                <a:sym typeface="Montserrat"/>
              </a:rPr>
              <a:t> Executives have the highest average salary, exceeding $200,000 USD, highlighting the premium paid for strategic leadership roles.</a:t>
            </a:r>
          </a:p>
          <a:p>
            <a:pPr algn="l">
              <a:lnSpc>
                <a:spcPts val="2724"/>
              </a:lnSpc>
              <a:spcBef>
                <a:spcPct val="0"/>
              </a:spcBef>
            </a:pPr>
          </a:p>
        </p:txBody>
      </p:sp>
      <p:sp>
        <p:nvSpPr>
          <p:cNvPr name="TextBox 7" id="7"/>
          <p:cNvSpPr txBox="true"/>
          <p:nvPr/>
        </p:nvSpPr>
        <p:spPr>
          <a:xfrm rot="0">
            <a:off x="8646436" y="8034595"/>
            <a:ext cx="8612864" cy="1071981"/>
          </a:xfrm>
          <a:prstGeom prst="rect">
            <a:avLst/>
          </a:prstGeom>
        </p:spPr>
        <p:txBody>
          <a:bodyPr anchor="t" rtlCol="false" tIns="0" lIns="0" bIns="0" rIns="0">
            <a:spAutoFit/>
          </a:bodyPr>
          <a:lstStyle/>
          <a:p>
            <a:pPr algn="l">
              <a:lnSpc>
                <a:spcPts val="2864"/>
              </a:lnSpc>
              <a:spcBef>
                <a:spcPct val="0"/>
              </a:spcBef>
            </a:pPr>
            <a:r>
              <a:rPr lang="en-US" sz="2046">
                <a:solidFill>
                  <a:srgbClr val="2254C5"/>
                </a:solidFill>
                <a:latin typeface="Montserrat"/>
                <a:ea typeface="Montserrat"/>
                <a:cs typeface="Montserrat"/>
                <a:sym typeface="Montserrat"/>
              </a:rPr>
              <a:t>The data</a:t>
            </a:r>
            <a:r>
              <a:rPr lang="en-US" sz="2046">
                <a:solidFill>
                  <a:srgbClr val="2254C5"/>
                </a:solidFill>
                <a:latin typeface="Montserrat"/>
                <a:ea typeface="Montserrat"/>
                <a:cs typeface="Montserrat"/>
                <a:sym typeface="Montserrat"/>
              </a:rPr>
              <a:t> clearly shows that salary increases with experience level, emphasizing the importance of career growth and continuous skill development in the tech industry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a:off x="-970252" y="9719678"/>
            <a:ext cx="20335605" cy="0"/>
          </a:xfrm>
          <a:prstGeom prst="line">
            <a:avLst/>
          </a:prstGeom>
          <a:ln cap="flat" w="28575">
            <a:solidFill>
              <a:srgbClr val="FFFFFF"/>
            </a:solidFill>
            <a:prstDash val="solid"/>
            <a:headEnd type="none" len="sm" w="sm"/>
            <a:tailEnd type="none" len="sm" w="sm"/>
          </a:ln>
        </p:spPr>
      </p:sp>
      <p:sp>
        <p:nvSpPr>
          <p:cNvPr name="AutoShape 3" id="3"/>
          <p:cNvSpPr/>
          <p:nvPr/>
        </p:nvSpPr>
        <p:spPr>
          <a:xfrm flipV="true">
            <a:off x="11850061" y="793106"/>
            <a:ext cx="6976926" cy="0"/>
          </a:xfrm>
          <a:prstGeom prst="line">
            <a:avLst/>
          </a:prstGeom>
          <a:ln cap="flat" w="28575">
            <a:solidFill>
              <a:srgbClr val="FFFFFF"/>
            </a:solidFill>
            <a:prstDash val="solid"/>
            <a:headEnd type="none" len="sm" w="sm"/>
            <a:tailEnd type="none" len="sm" w="sm"/>
          </a:ln>
        </p:spPr>
      </p:sp>
      <p:grpSp>
        <p:nvGrpSpPr>
          <p:cNvPr name="Group 4" id="4"/>
          <p:cNvGrpSpPr/>
          <p:nvPr/>
        </p:nvGrpSpPr>
        <p:grpSpPr>
          <a:xfrm rot="0">
            <a:off x="1371235" y="6806020"/>
            <a:ext cx="6931881" cy="1093976"/>
            <a:chOff x="0" y="0"/>
            <a:chExt cx="9242508" cy="1458634"/>
          </a:xfrm>
        </p:grpSpPr>
        <p:grpSp>
          <p:nvGrpSpPr>
            <p:cNvPr name="Group 5" id="5"/>
            <p:cNvGrpSpPr/>
            <p:nvPr/>
          </p:nvGrpSpPr>
          <p:grpSpPr>
            <a:xfrm rot="0">
              <a:off x="0" y="1055619"/>
              <a:ext cx="403015" cy="40301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66675"/>
                <a:ext cx="660400" cy="669925"/>
              </a:xfrm>
              <a:prstGeom prst="rect">
                <a:avLst/>
              </a:prstGeom>
            </p:spPr>
            <p:txBody>
              <a:bodyPr anchor="ctr" rtlCol="false" tIns="50800" lIns="50800" bIns="50800" rIns="50800"/>
              <a:lstStyle/>
              <a:p>
                <a:pPr algn="ctr">
                  <a:lnSpc>
                    <a:spcPts val="625"/>
                  </a:lnSpc>
                </a:pPr>
              </a:p>
            </p:txBody>
          </p:sp>
        </p:grpSp>
        <p:grpSp>
          <p:nvGrpSpPr>
            <p:cNvPr name="Group 8" id="8"/>
            <p:cNvGrpSpPr/>
            <p:nvPr/>
          </p:nvGrpSpPr>
          <p:grpSpPr>
            <a:xfrm rot="0">
              <a:off x="0" y="0"/>
              <a:ext cx="402167" cy="40216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0" id="10"/>
              <p:cNvSpPr txBox="true"/>
              <p:nvPr/>
            </p:nvSpPr>
            <p:spPr>
              <a:xfrm>
                <a:off x="76200" y="66675"/>
                <a:ext cx="660400" cy="669925"/>
              </a:xfrm>
              <a:prstGeom prst="rect">
                <a:avLst/>
              </a:prstGeom>
            </p:spPr>
            <p:txBody>
              <a:bodyPr anchor="ctr" rtlCol="false" tIns="50800" lIns="50800" bIns="50800" rIns="50800"/>
              <a:lstStyle/>
              <a:p>
                <a:pPr algn="ctr">
                  <a:lnSpc>
                    <a:spcPts val="625"/>
                  </a:lnSpc>
                </a:pPr>
              </a:p>
            </p:txBody>
          </p:sp>
        </p:grpSp>
        <p:sp>
          <p:nvSpPr>
            <p:cNvPr name="Freeform 11" id="11"/>
            <p:cNvSpPr/>
            <p:nvPr/>
          </p:nvSpPr>
          <p:spPr>
            <a:xfrm flipH="false" flipV="false" rot="0">
              <a:off x="100754" y="99857"/>
              <a:ext cx="202454" cy="202454"/>
            </a:xfrm>
            <a:custGeom>
              <a:avLst/>
              <a:gdLst/>
              <a:ahLst/>
              <a:cxnLst/>
              <a:rect r="r" b="b" t="t" l="l"/>
              <a:pathLst>
                <a:path h="202454" w="202454">
                  <a:moveTo>
                    <a:pt x="0" y="0"/>
                  </a:moveTo>
                  <a:lnTo>
                    <a:pt x="202453" y="0"/>
                  </a:lnTo>
                  <a:lnTo>
                    <a:pt x="202453" y="202453"/>
                  </a:lnTo>
                  <a:lnTo>
                    <a:pt x="0" y="2024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68181" y="1159099"/>
              <a:ext cx="276975" cy="196904"/>
            </a:xfrm>
            <a:custGeom>
              <a:avLst/>
              <a:gdLst/>
              <a:ahLst/>
              <a:cxnLst/>
              <a:rect r="r" b="b" t="t" l="l"/>
              <a:pathLst>
                <a:path h="196904" w="276975">
                  <a:moveTo>
                    <a:pt x="0" y="0"/>
                  </a:moveTo>
                  <a:lnTo>
                    <a:pt x="276975" y="0"/>
                  </a:lnTo>
                  <a:lnTo>
                    <a:pt x="276975" y="196904"/>
                  </a:lnTo>
                  <a:lnTo>
                    <a:pt x="0" y="1969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570144" y="-38100"/>
              <a:ext cx="8672365" cy="440267"/>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Montserrat"/>
                  <a:ea typeface="Montserrat"/>
                  <a:cs typeface="Montserrat"/>
                  <a:sym typeface="Montserrat"/>
                </a:rPr>
                <a:t>https://www.linkedin.com/in/deanovacellafadila27</a:t>
              </a:r>
            </a:p>
          </p:txBody>
        </p:sp>
        <p:sp>
          <p:nvSpPr>
            <p:cNvPr name="TextBox 14" id="14"/>
            <p:cNvSpPr txBox="true"/>
            <p:nvPr/>
          </p:nvSpPr>
          <p:spPr>
            <a:xfrm rot="0">
              <a:off x="713456" y="1018368"/>
              <a:ext cx="5725949" cy="440267"/>
            </a:xfrm>
            <a:prstGeom prst="rect">
              <a:avLst/>
            </a:prstGeom>
          </p:spPr>
          <p:txBody>
            <a:bodyPr anchor="t" rtlCol="false" tIns="0" lIns="0" bIns="0" rIns="0">
              <a:spAutoFit/>
            </a:bodyPr>
            <a:lstStyle/>
            <a:p>
              <a:pPr algn="l">
                <a:lnSpc>
                  <a:spcPts val="2800"/>
                </a:lnSpc>
              </a:pPr>
              <a:r>
                <a:rPr lang="en-US" sz="2000">
                  <a:solidFill>
                    <a:srgbClr val="FFFFFF"/>
                  </a:solidFill>
                  <a:latin typeface="Montserrat"/>
                  <a:ea typeface="Montserrat"/>
                  <a:cs typeface="Montserrat"/>
                  <a:sym typeface="Montserrat"/>
                </a:rPr>
                <a:t>deanovacellafadila27@gmail.com</a:t>
              </a:r>
            </a:p>
          </p:txBody>
        </p:sp>
      </p:grpSp>
      <p:sp>
        <p:nvSpPr>
          <p:cNvPr name="TextBox 15" id="15"/>
          <p:cNvSpPr txBox="true"/>
          <p:nvPr/>
        </p:nvSpPr>
        <p:spPr>
          <a:xfrm rot="0">
            <a:off x="1371235" y="2512249"/>
            <a:ext cx="13059340" cy="2488376"/>
          </a:xfrm>
          <a:prstGeom prst="rect">
            <a:avLst/>
          </a:prstGeom>
        </p:spPr>
        <p:txBody>
          <a:bodyPr anchor="t" rtlCol="false" tIns="0" lIns="0" bIns="0" rIns="0">
            <a:spAutoFit/>
          </a:bodyPr>
          <a:lstStyle/>
          <a:p>
            <a:pPr algn="l">
              <a:lnSpc>
                <a:spcPts val="20345"/>
              </a:lnSpc>
            </a:pPr>
            <a:r>
              <a:rPr lang="en-US" sz="14532" b="true">
                <a:solidFill>
                  <a:srgbClr val="FFFFFF"/>
                </a:solidFill>
                <a:latin typeface="Montserrat Bold"/>
                <a:ea typeface="Montserrat Bold"/>
                <a:cs typeface="Montserrat Bold"/>
                <a:sym typeface="Montserrat Bold"/>
              </a:rPr>
              <a:t>Thank You</a:t>
            </a:r>
          </a:p>
        </p:txBody>
      </p:sp>
      <p:sp>
        <p:nvSpPr>
          <p:cNvPr name="TextBox 16" id="16"/>
          <p:cNvSpPr txBox="true"/>
          <p:nvPr/>
        </p:nvSpPr>
        <p:spPr>
          <a:xfrm rot="0">
            <a:off x="1371235" y="5488151"/>
            <a:ext cx="4992877" cy="560538"/>
          </a:xfrm>
          <a:prstGeom prst="rect">
            <a:avLst/>
          </a:prstGeom>
        </p:spPr>
        <p:txBody>
          <a:bodyPr anchor="t" rtlCol="false" tIns="0" lIns="0" bIns="0" rIns="0">
            <a:spAutoFit/>
          </a:bodyPr>
          <a:lstStyle/>
          <a:p>
            <a:pPr algn="l">
              <a:lnSpc>
                <a:spcPts val="4602"/>
              </a:lnSpc>
              <a:spcBef>
                <a:spcPct val="0"/>
              </a:spcBef>
            </a:pPr>
            <a:r>
              <a:rPr lang="en-US" b="true" sz="3287">
                <a:solidFill>
                  <a:srgbClr val="FFFFFF"/>
                </a:solidFill>
                <a:latin typeface="Montserrat Bold"/>
                <a:ea typeface="Montserrat Bold"/>
                <a:cs typeface="Montserrat Bold"/>
                <a:sym typeface="Montserrat Bold"/>
              </a:rPr>
              <a:t>Deanova Cella Fadila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DAGuMT-4140</dc:identifier>
  <dcterms:modified xsi:type="dcterms:W3CDTF">2011-08-01T06:04:30Z</dcterms:modified>
  <cp:revision>1</cp:revision>
  <dc:title>dibimbing id</dc:title>
</cp:coreProperties>
</file>

<file path=docProps/thumbnail.jpeg>
</file>